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84" r:id="rId3"/>
    <p:sldId id="277" r:id="rId4"/>
    <p:sldId id="259" r:id="rId5"/>
    <p:sldId id="292" r:id="rId6"/>
    <p:sldId id="285" r:id="rId7"/>
    <p:sldId id="293" r:id="rId8"/>
    <p:sldId id="283" r:id="rId9"/>
    <p:sldId id="276" r:id="rId10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CA5D8"/>
    <a:srgbClr val="B2B2B2"/>
    <a:srgbClr val="969696"/>
    <a:srgbClr val="EAEAEA"/>
    <a:srgbClr val="00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0" autoAdjust="0"/>
    <p:restoredTop sz="94660" autoAdjust="0"/>
  </p:normalViewPr>
  <p:slideViewPr>
    <p:cSldViewPr>
      <p:cViewPr varScale="1">
        <p:scale>
          <a:sx n="69" d="100"/>
          <a:sy n="69" d="100"/>
        </p:scale>
        <p:origin x="1410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9C5B3BBF-390C-4B5E-B88C-1A42224C4BB5}" type="datetimeFigureOut">
              <a:rPr lang="zh-CN" altLang="en-US"/>
              <a:pPr>
                <a:defRPr/>
              </a:pPr>
              <a:t>2025/2/20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B048B4D8-4780-4BA7-AAB9-E0DE83C04CF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3276924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bg bwMode="gray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50"/>
          <p:cNvGrpSpPr>
            <a:grpSpLocks/>
          </p:cNvGrpSpPr>
          <p:nvPr/>
        </p:nvGrpSpPr>
        <p:grpSpPr bwMode="auto">
          <a:xfrm>
            <a:off x="0" y="2971800"/>
            <a:ext cx="7010400" cy="76200"/>
            <a:chOff x="0" y="528"/>
            <a:chExt cx="5232" cy="48"/>
          </a:xfrm>
        </p:grpSpPr>
        <p:sp>
          <p:nvSpPr>
            <p:cNvPr id="5" name="Line 51"/>
            <p:cNvSpPr>
              <a:spLocks noChangeShapeType="1"/>
            </p:cNvSpPr>
            <p:nvPr userDrawn="1"/>
          </p:nvSpPr>
          <p:spPr bwMode="auto">
            <a:xfrm>
              <a:off x="0" y="576"/>
              <a:ext cx="5232" cy="0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" name="Line 52"/>
            <p:cNvSpPr>
              <a:spLocks noChangeShapeType="1"/>
            </p:cNvSpPr>
            <p:nvPr userDrawn="1"/>
          </p:nvSpPr>
          <p:spPr bwMode="auto">
            <a:xfrm>
              <a:off x="5136" y="528"/>
              <a:ext cx="96" cy="48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 bwMode="black">
          <a:xfrm>
            <a:off x="457200" y="2057400"/>
            <a:ext cx="7543800" cy="1066800"/>
          </a:xfrm>
          <a:effectLst>
            <a:outerShdw dist="28398" dir="1593903" algn="ctr" rotWithShape="0">
              <a:schemeClr val="bg1"/>
            </a:outerShdw>
          </a:effectLst>
        </p:spPr>
        <p:txBody>
          <a:bodyPr/>
          <a:lstStyle>
            <a:lvl1pPr>
              <a:defRPr sz="4000" baseline="0">
                <a:solidFill>
                  <a:srgbClr val="002060"/>
                </a:solidFill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 bwMode="black">
          <a:xfrm>
            <a:off x="457200" y="3048000"/>
            <a:ext cx="5562600" cy="3810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400" b="0"/>
            </a:lvl1pPr>
          </a:lstStyle>
          <a:p>
            <a:r>
              <a:rPr lang="zh-CN" altLang="en-US"/>
              <a:t>单击此处编辑母版副标题样式</a:t>
            </a:r>
          </a:p>
        </p:txBody>
      </p:sp>
    </p:spTree>
    <p:extLst>
      <p:ext uri="{BB962C8B-B14F-4D97-AF65-F5344CB8AC3E}">
        <p14:creationId xmlns:p14="http://schemas.microsoft.com/office/powerpoint/2010/main" val="3628557817"/>
      </p:ext>
    </p:extLst>
  </p:cSld>
  <p:clrMapOvr>
    <a:masterClrMapping/>
  </p:clrMapOvr>
  <p:hf hdr="0" ftr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5954713"/>
            <a:ext cx="12700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253070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5832475"/>
            <a:ext cx="12700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381000"/>
            <a:ext cx="2057400" cy="585787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019800" cy="585787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11810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标题和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5832475"/>
            <a:ext cx="12700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7696200" cy="563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表格占位符 2"/>
          <p:cNvSpPr>
            <a:spLocks noGrp="1"/>
          </p:cNvSpPr>
          <p:nvPr>
            <p:ph type="tbl" idx="1"/>
          </p:nvPr>
        </p:nvSpPr>
        <p:spPr>
          <a:xfrm>
            <a:off x="457200" y="1066800"/>
            <a:ext cx="8229600" cy="5172075"/>
          </a:xfrm>
        </p:spPr>
        <p:txBody>
          <a:bodyPr/>
          <a:lstStyle/>
          <a:p>
            <a:pPr lvl="0"/>
            <a:endParaRPr lang="zh-CN" altLang="en-US" noProof="0" smtClean="0"/>
          </a:p>
        </p:txBody>
      </p:sp>
    </p:spTree>
    <p:extLst>
      <p:ext uri="{BB962C8B-B14F-4D97-AF65-F5344CB8AC3E}">
        <p14:creationId xmlns:p14="http://schemas.microsoft.com/office/powerpoint/2010/main" val="4228688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588" y="5954713"/>
            <a:ext cx="12700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64232" y="381000"/>
            <a:ext cx="7696200" cy="563563"/>
          </a:xfrm>
        </p:spPr>
        <p:txBody>
          <a:bodyPr/>
          <a:lstStyle>
            <a:lvl1pPr>
              <a:defRPr lang="zh-CN" altLang="en-US" sz="3200" b="1" dirty="0">
                <a:solidFill>
                  <a:srgbClr val="0070C0"/>
                </a:solidFill>
                <a:latin typeface="+mj-lt"/>
                <a:ea typeface="宋体" charset="-122"/>
                <a:cs typeface="+mj-cs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0550673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5907088"/>
            <a:ext cx="12700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40115304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5832475"/>
            <a:ext cx="12700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5172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5172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898324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5953125"/>
            <a:ext cx="12700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17179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5876925"/>
            <a:ext cx="12700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801036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5876925"/>
            <a:ext cx="12700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880934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5876925"/>
            <a:ext cx="12700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41583498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5876925"/>
            <a:ext cx="12700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3964716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gray">
          <a:xfrm>
            <a:off x="457200" y="381000"/>
            <a:ext cx="7696200" cy="563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517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grpSp>
        <p:nvGrpSpPr>
          <p:cNvPr id="1028" name="Group 54"/>
          <p:cNvGrpSpPr>
            <a:grpSpLocks/>
          </p:cNvGrpSpPr>
          <p:nvPr/>
        </p:nvGrpSpPr>
        <p:grpSpPr bwMode="auto">
          <a:xfrm>
            <a:off x="152400" y="838200"/>
            <a:ext cx="8153400" cy="76200"/>
            <a:chOff x="0" y="528"/>
            <a:chExt cx="5232" cy="48"/>
          </a:xfrm>
        </p:grpSpPr>
        <p:sp>
          <p:nvSpPr>
            <p:cNvPr id="1029" name="Line 55"/>
            <p:cNvSpPr>
              <a:spLocks noChangeShapeType="1"/>
            </p:cNvSpPr>
            <p:nvPr userDrawn="1"/>
          </p:nvSpPr>
          <p:spPr bwMode="auto">
            <a:xfrm>
              <a:off x="0" y="576"/>
              <a:ext cx="5232" cy="0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30" name="Line 56"/>
            <p:cNvSpPr>
              <a:spLocks noChangeShapeType="1"/>
            </p:cNvSpPr>
            <p:nvPr userDrawn="1"/>
          </p:nvSpPr>
          <p:spPr bwMode="auto">
            <a:xfrm>
              <a:off x="5136" y="528"/>
              <a:ext cx="96" cy="48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34" r:id="rId1"/>
    <p:sldLayoutId id="2147483935" r:id="rId2"/>
    <p:sldLayoutId id="2147483936" r:id="rId3"/>
    <p:sldLayoutId id="2147483937" r:id="rId4"/>
    <p:sldLayoutId id="2147483938" r:id="rId5"/>
    <p:sldLayoutId id="2147483939" r:id="rId6"/>
    <p:sldLayoutId id="2147483940" r:id="rId7"/>
    <p:sldLayoutId id="2147483941" r:id="rId8"/>
    <p:sldLayoutId id="2147483942" r:id="rId9"/>
    <p:sldLayoutId id="2147483943" r:id="rId10"/>
    <p:sldLayoutId id="2147483944" r:id="rId11"/>
    <p:sldLayoutId id="2147483945" r:id="rId12"/>
  </p:sldLayoutIdLst>
  <p:hf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lang="zh-CN" altLang="en-US" sz="3200" b="1" dirty="0">
          <a:solidFill>
            <a:srgbClr val="0070C0"/>
          </a:solidFill>
          <a:latin typeface="+mj-lt"/>
          <a:ea typeface="宋体" charset="-122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70C0"/>
          </a:solidFill>
          <a:latin typeface="Verdana" pitchFamily="34" charset="0"/>
          <a:ea typeface="宋体" pitchFamily="2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70C0"/>
          </a:solidFill>
          <a:latin typeface="Verdana" pitchFamily="34" charset="0"/>
          <a:ea typeface="宋体" pitchFamily="2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70C0"/>
          </a:solidFill>
          <a:latin typeface="Verdana" pitchFamily="34" charset="0"/>
          <a:ea typeface="宋体" pitchFamily="2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70C0"/>
          </a:solidFill>
          <a:latin typeface="Verdana" pitchFamily="34" charset="0"/>
          <a:ea typeface="宋体" pitchFamily="2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buChar char="v"/>
        <a:defRPr sz="2800" b="1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2800">
          <a:solidFill>
            <a:schemeClr val="tx1"/>
          </a:solidFill>
          <a:latin typeface="Arial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Arial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5"/>
          <p:cNvSpPr>
            <a:spLocks noGrp="1" noChangeArrowheads="1"/>
          </p:cNvSpPr>
          <p:nvPr>
            <p:ph type="ctrTitle"/>
          </p:nvPr>
        </p:nvSpPr>
        <p:spPr>
          <a:xfrm>
            <a:off x="251520" y="1916832"/>
            <a:ext cx="8352928" cy="1224136"/>
          </a:xfrm>
        </p:spPr>
        <p:txBody>
          <a:bodyPr/>
          <a:lstStyle/>
          <a:p>
            <a:pPr algn="ctr">
              <a:lnSpc>
                <a:spcPct val="240000"/>
              </a:lnSpc>
              <a:spcBef>
                <a:spcPts val="1700"/>
              </a:spcBef>
              <a:spcAft>
                <a:spcPts val="1700"/>
              </a:spcAft>
            </a:pPr>
            <a:r>
              <a:rPr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模块</a:t>
            </a:r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04   </a:t>
            </a:r>
            <a:r>
              <a:rPr lang="en-US" altLang="zh-CN" kern="100" dirty="0" smtClean="0">
                <a:latin typeface="Times New Roman" panose="02020603050405020304" pitchFamily="18" charset="0"/>
                <a:ea typeface="宋体" panose="02010600030101010101" pitchFamily="2" charset="-122"/>
              </a:rPr>
              <a:t>Illustrator</a:t>
            </a:r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对象的基本操作</a:t>
            </a:r>
          </a:p>
        </p:txBody>
      </p:sp>
      <p:sp>
        <p:nvSpPr>
          <p:cNvPr id="15363" name="文本框 1"/>
          <p:cNvSpPr txBox="1">
            <a:spLocks noChangeArrowheads="1"/>
          </p:cNvSpPr>
          <p:nvPr/>
        </p:nvSpPr>
        <p:spPr bwMode="auto">
          <a:xfrm>
            <a:off x="3059113" y="4149725"/>
            <a:ext cx="34575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v"/>
              <a:defRPr sz="2800" b="1">
                <a:solidFill>
                  <a:schemeClr val="tx2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zh-CN" altLang="en-US" sz="1800" b="0">
                <a:solidFill>
                  <a:schemeClr val="tx1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主讲人：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标题 1"/>
          <p:cNvSpPr>
            <a:spLocks noGrp="1"/>
          </p:cNvSpPr>
          <p:nvPr>
            <p:ph type="title"/>
          </p:nvPr>
        </p:nvSpPr>
        <p:spPr>
          <a:xfrm>
            <a:off x="323850" y="260350"/>
            <a:ext cx="7696200" cy="563563"/>
          </a:xfrm>
        </p:spPr>
        <p:txBody>
          <a:bodyPr/>
          <a:lstStyle/>
          <a:p>
            <a:r>
              <a:rPr smtClean="0">
                <a:ea typeface="宋体" panose="02010600030101010101" pitchFamily="2" charset="-122"/>
              </a:rPr>
              <a:t>学习目的</a:t>
            </a:r>
          </a:p>
        </p:txBody>
      </p:sp>
      <p:sp>
        <p:nvSpPr>
          <p:cNvPr id="16387" name="矩形 1"/>
          <p:cNvSpPr>
            <a:spLocks noChangeArrowheads="1"/>
          </p:cNvSpPr>
          <p:nvPr/>
        </p:nvSpPr>
        <p:spPr bwMode="auto">
          <a:xfrm>
            <a:off x="900113" y="1916113"/>
            <a:ext cx="3816350" cy="19205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v"/>
              <a:defRPr sz="2800" b="1">
                <a:solidFill>
                  <a:schemeClr val="tx2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150000"/>
              </a:lnSpc>
              <a:buFont typeface="Wingdings" panose="05000000000000000000" pitchFamily="2" charset="2"/>
              <a:buNone/>
            </a:pPr>
            <a:r>
              <a:rPr lang="zh-CN" altLang="zh-CN" sz="1800" dirty="0">
                <a:solidFill>
                  <a:srgbClr val="FF0000"/>
                </a:solidFill>
                <a:ea typeface="宋体" panose="02010600030101010101" pitchFamily="2" charset="-122"/>
              </a:rPr>
              <a:t>软件知识目标：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en-US" altLang="zh-CN" sz="1800" kern="100" dirty="0" smtClean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1.</a:t>
            </a:r>
            <a:r>
              <a:rPr lang="zh-CN" altLang="zh-CN" sz="1800" kern="100" dirty="0" smtClean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掌握选取和变换对象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en-US" altLang="zh-CN" sz="1800" kern="100" dirty="0" smtClean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2.</a:t>
            </a:r>
            <a:r>
              <a:rPr lang="zh-CN" altLang="zh-CN" sz="1800" kern="100" dirty="0" smtClean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掌握隐藏和显示对象的操作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en-US" altLang="zh-CN" sz="1800" kern="100" dirty="0" smtClean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3.</a:t>
            </a:r>
            <a:r>
              <a:rPr lang="zh-CN" altLang="zh-CN" sz="1800" kern="100" dirty="0" smtClean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掌握对象次序的调整</a:t>
            </a:r>
            <a:endParaRPr lang="zh-CN" altLang="zh-CN" sz="1800" kern="100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6388" name="矩形 1"/>
          <p:cNvSpPr>
            <a:spLocks noChangeArrowheads="1"/>
          </p:cNvSpPr>
          <p:nvPr/>
        </p:nvSpPr>
        <p:spPr bwMode="auto">
          <a:xfrm>
            <a:off x="4851400" y="1916113"/>
            <a:ext cx="3582988" cy="19205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v"/>
              <a:defRPr sz="2800" b="1">
                <a:solidFill>
                  <a:schemeClr val="tx2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150000"/>
              </a:lnSpc>
              <a:buFont typeface="Wingdings" panose="05000000000000000000" pitchFamily="2" charset="2"/>
              <a:buNone/>
            </a:pPr>
            <a:r>
              <a:rPr lang="zh-CN" altLang="en-US" sz="1800" dirty="0">
                <a:solidFill>
                  <a:srgbClr val="FF0000"/>
                </a:solidFill>
                <a:ea typeface="宋体" panose="02010600030101010101" pitchFamily="2" charset="-122"/>
              </a:rPr>
              <a:t>专业知识目标：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en-US" altLang="zh-CN" sz="1800" kern="100" dirty="0" smtClean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1. </a:t>
            </a:r>
            <a:r>
              <a:rPr lang="zh-CN" altLang="zh-CN" sz="1800" kern="100" dirty="0" smtClean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变换对象的操作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en-US" altLang="zh-CN" sz="1800" kern="100" dirty="0" smtClean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2. </a:t>
            </a:r>
            <a:r>
              <a:rPr lang="zh-CN" altLang="zh-CN" sz="1800" kern="100" dirty="0" smtClean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调整对象的次序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en-US" altLang="zh-CN" sz="1800" kern="100" dirty="0" smtClean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3. </a:t>
            </a:r>
            <a:r>
              <a:rPr lang="zh-CN" altLang="zh-CN" sz="1800" kern="100" dirty="0" smtClean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将对象进行编组</a:t>
            </a:r>
            <a:endParaRPr lang="zh-CN" altLang="zh-CN" sz="1800" kern="100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763588" y="381000"/>
            <a:ext cx="7696200" cy="563563"/>
          </a:xfrm>
        </p:spPr>
        <p:txBody>
          <a:bodyPr/>
          <a:lstStyle/>
          <a:p>
            <a:pPr eaLnBrk="1" hangingPunct="1"/>
            <a:r>
              <a:rPr smtClean="0">
                <a:solidFill>
                  <a:schemeClr val="accent1"/>
                </a:solidFill>
                <a:ea typeface="宋体" panose="02010600030101010101" pitchFamily="2" charset="-122"/>
              </a:rPr>
              <a:t>主要内容</a:t>
            </a:r>
            <a:endParaRPr lang="en-US" altLang="zh-CN" smtClean="0">
              <a:solidFill>
                <a:schemeClr val="accent1"/>
              </a:solidFill>
              <a:ea typeface="宋体" panose="02010600030101010101" pitchFamily="2" charset="-122"/>
            </a:endParaRPr>
          </a:p>
        </p:txBody>
      </p:sp>
      <p:grpSp>
        <p:nvGrpSpPr>
          <p:cNvPr id="17411" name="Group 83"/>
          <p:cNvGrpSpPr>
            <a:grpSpLocks/>
          </p:cNvGrpSpPr>
          <p:nvPr/>
        </p:nvGrpSpPr>
        <p:grpSpPr bwMode="auto">
          <a:xfrm>
            <a:off x="2195513" y="1844675"/>
            <a:ext cx="4724400" cy="685800"/>
            <a:chOff x="1296" y="1824"/>
            <a:chExt cx="2976" cy="432"/>
          </a:xfrm>
        </p:grpSpPr>
        <p:sp>
          <p:nvSpPr>
            <p:cNvPr id="17422" name="AutoShape 84"/>
            <p:cNvSpPr>
              <a:spLocks noChangeArrowheads="1"/>
            </p:cNvSpPr>
            <p:nvPr/>
          </p:nvSpPr>
          <p:spPr bwMode="gray">
            <a:xfrm>
              <a:off x="1536" y="1899"/>
              <a:ext cx="2736" cy="288"/>
            </a:xfrm>
            <a:prstGeom prst="roundRect">
              <a:avLst>
                <a:gd name="adj" fmla="val 16667"/>
              </a:avLst>
            </a:prstGeom>
            <a:solidFill>
              <a:schemeClr val="tx2"/>
            </a:solidFill>
            <a:ln w="12700" algn="ctr">
              <a:solidFill>
                <a:schemeClr val="bg1"/>
              </a:solidFill>
              <a:round/>
              <a:headEnd/>
              <a:tailEnd/>
            </a:ln>
            <a:effectLst>
              <a:outerShdw dist="99190" dir="238833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hlink"/>
                </a:buClr>
                <a:buFont typeface="Wingdings" panose="05000000000000000000" pitchFamily="2" charset="2"/>
                <a:buChar char="v"/>
                <a:defRPr sz="2800" b="1">
                  <a:solidFill>
                    <a:schemeClr val="tx2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Font typeface="Wingdings" panose="05000000000000000000" pitchFamily="2" charset="2"/>
                <a:buChar char="§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zh-CN" altLang="en-US" sz="1800" b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7423" name="AutoShape 85"/>
            <p:cNvSpPr>
              <a:spLocks noChangeArrowheads="1"/>
            </p:cNvSpPr>
            <p:nvPr/>
          </p:nvSpPr>
          <p:spPr bwMode="gray">
            <a:xfrm>
              <a:off x="1296" y="1824"/>
              <a:ext cx="432" cy="432"/>
            </a:xfrm>
            <a:prstGeom prst="diamond">
              <a:avLst/>
            </a:prstGeom>
            <a:solidFill>
              <a:schemeClr val="tx2"/>
            </a:solidFill>
            <a:ln w="25400" algn="ctr">
              <a:solidFill>
                <a:schemeClr val="bg1"/>
              </a:solidFill>
              <a:miter lim="800000"/>
              <a:headEnd/>
              <a:tailEnd/>
            </a:ln>
            <a:effectLst>
              <a:outerShdw dist="63500" dir="221219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hlink"/>
                </a:buClr>
                <a:buFont typeface="Wingdings" panose="05000000000000000000" pitchFamily="2" charset="2"/>
                <a:buChar char="v"/>
                <a:defRPr sz="2800" b="1">
                  <a:solidFill>
                    <a:schemeClr val="tx2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Font typeface="Wingdings" panose="05000000000000000000" pitchFamily="2" charset="2"/>
                <a:buChar char="§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zh-CN" altLang="en-US" sz="1800" b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7424" name="Text Box 86"/>
            <p:cNvSpPr txBox="1">
              <a:spLocks noChangeArrowheads="1"/>
            </p:cNvSpPr>
            <p:nvPr/>
          </p:nvSpPr>
          <p:spPr bwMode="gray">
            <a:xfrm>
              <a:off x="1761" y="1934"/>
              <a:ext cx="2160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hlink"/>
                </a:buClr>
                <a:buFont typeface="Wingdings" panose="05000000000000000000" pitchFamily="2" charset="2"/>
                <a:buChar char="v"/>
                <a:defRPr sz="2800" b="1">
                  <a:solidFill>
                    <a:schemeClr val="tx2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Font typeface="Wingdings" panose="05000000000000000000" pitchFamily="2" charset="2"/>
                <a:buChar char="§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just">
                <a:spcBef>
                  <a:spcPts val="1200"/>
                </a:spcBef>
                <a:spcAft>
                  <a:spcPts val="1200"/>
                </a:spcAft>
                <a:buNone/>
              </a:pPr>
              <a:r>
                <a:rPr lang="zh-CN" altLang="zh-CN" sz="1800" kern="100" dirty="0">
                  <a:solidFill>
                    <a:schemeClr val="bg1"/>
                  </a:solidFill>
                  <a:latin typeface="Times New Roman" panose="02020603050405020304" pitchFamily="18" charset="0"/>
                  <a:ea typeface="黑体" panose="02010609060101010101" pitchFamily="49" charset="-122"/>
                </a:rPr>
                <a:t>对象的选取</a:t>
              </a:r>
            </a:p>
          </p:txBody>
        </p:sp>
        <p:sp>
          <p:nvSpPr>
            <p:cNvPr id="17425" name="Text Box 87"/>
            <p:cNvSpPr txBox="1">
              <a:spLocks noChangeArrowheads="1"/>
            </p:cNvSpPr>
            <p:nvPr/>
          </p:nvSpPr>
          <p:spPr bwMode="gray">
            <a:xfrm>
              <a:off x="1393" y="1886"/>
              <a:ext cx="223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hlink"/>
                </a:buClr>
                <a:buFont typeface="Wingdings" panose="05000000000000000000" pitchFamily="2" charset="2"/>
                <a:buChar char="v"/>
                <a:defRPr sz="2800" b="1">
                  <a:solidFill>
                    <a:schemeClr val="tx2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Font typeface="Wingdings" panose="05000000000000000000" pitchFamily="2" charset="2"/>
                <a:buChar char="§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ClrTx/>
                <a:buFontTx/>
                <a:buNone/>
              </a:pPr>
              <a:r>
                <a:rPr lang="en-US" altLang="zh-CN" sz="2400" b="0"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1</a:t>
              </a:r>
            </a:p>
          </p:txBody>
        </p:sp>
      </p:grpSp>
      <p:grpSp>
        <p:nvGrpSpPr>
          <p:cNvPr id="17412" name="Group 88"/>
          <p:cNvGrpSpPr>
            <a:grpSpLocks/>
          </p:cNvGrpSpPr>
          <p:nvPr/>
        </p:nvGrpSpPr>
        <p:grpSpPr bwMode="auto">
          <a:xfrm>
            <a:off x="2195513" y="2828925"/>
            <a:ext cx="4724400" cy="685800"/>
            <a:chOff x="1296" y="1824"/>
            <a:chExt cx="2976" cy="432"/>
          </a:xfrm>
        </p:grpSpPr>
        <p:sp>
          <p:nvSpPr>
            <p:cNvPr id="17418" name="AutoShape 89"/>
            <p:cNvSpPr>
              <a:spLocks noChangeArrowheads="1"/>
            </p:cNvSpPr>
            <p:nvPr/>
          </p:nvSpPr>
          <p:spPr bwMode="gray">
            <a:xfrm>
              <a:off x="1536" y="1899"/>
              <a:ext cx="2736" cy="288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12700" algn="ctr">
              <a:solidFill>
                <a:schemeClr val="bg1"/>
              </a:solidFill>
              <a:round/>
              <a:headEnd/>
              <a:tailEnd/>
            </a:ln>
            <a:effectLst>
              <a:outerShdw dist="99190" dir="238833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hlink"/>
                </a:buClr>
                <a:buFont typeface="Wingdings" panose="05000000000000000000" pitchFamily="2" charset="2"/>
                <a:buChar char="v"/>
                <a:defRPr sz="2800" b="1">
                  <a:solidFill>
                    <a:schemeClr val="tx2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Font typeface="Wingdings" panose="05000000000000000000" pitchFamily="2" charset="2"/>
                <a:buChar char="§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zh-CN" altLang="en-US" sz="1800" b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7419" name="AutoShape 90"/>
            <p:cNvSpPr>
              <a:spLocks noChangeArrowheads="1"/>
            </p:cNvSpPr>
            <p:nvPr/>
          </p:nvSpPr>
          <p:spPr bwMode="gray">
            <a:xfrm>
              <a:off x="1296" y="1824"/>
              <a:ext cx="432" cy="432"/>
            </a:xfrm>
            <a:prstGeom prst="diamond">
              <a:avLst/>
            </a:prstGeom>
            <a:solidFill>
              <a:schemeClr val="accent1"/>
            </a:solidFill>
            <a:ln w="25400" algn="ctr">
              <a:solidFill>
                <a:schemeClr val="bg1"/>
              </a:solidFill>
              <a:miter lim="800000"/>
              <a:headEnd/>
              <a:tailEnd/>
            </a:ln>
            <a:effectLst>
              <a:outerShdw dist="63500" dir="221219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hlink"/>
                </a:buClr>
                <a:buFont typeface="Wingdings" panose="05000000000000000000" pitchFamily="2" charset="2"/>
                <a:buChar char="v"/>
                <a:defRPr sz="2800" b="1">
                  <a:solidFill>
                    <a:schemeClr val="tx2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Font typeface="Wingdings" panose="05000000000000000000" pitchFamily="2" charset="2"/>
                <a:buChar char="§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zh-CN" altLang="en-US" sz="1800" b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7420" name="Text Box 91"/>
            <p:cNvSpPr txBox="1">
              <a:spLocks noChangeArrowheads="1"/>
            </p:cNvSpPr>
            <p:nvPr/>
          </p:nvSpPr>
          <p:spPr bwMode="gray">
            <a:xfrm>
              <a:off x="1761" y="1934"/>
              <a:ext cx="2160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hlink"/>
                </a:buClr>
                <a:buFont typeface="Wingdings" panose="05000000000000000000" pitchFamily="2" charset="2"/>
                <a:buChar char="v"/>
                <a:defRPr sz="2800" b="1">
                  <a:solidFill>
                    <a:schemeClr val="tx2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Font typeface="Wingdings" panose="05000000000000000000" pitchFamily="2" charset="2"/>
                <a:buChar char="§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just">
                <a:spcBef>
                  <a:spcPts val="1200"/>
                </a:spcBef>
                <a:spcAft>
                  <a:spcPts val="1200"/>
                </a:spcAft>
                <a:buNone/>
              </a:pPr>
              <a:r>
                <a:rPr lang="zh-CN" altLang="zh-CN" sz="1800" kern="100" dirty="0">
                  <a:solidFill>
                    <a:schemeClr val="bg1"/>
                  </a:solidFill>
                  <a:latin typeface="Times New Roman" panose="02020603050405020304" pitchFamily="18" charset="0"/>
                  <a:ea typeface="黑体" panose="02010609060101010101" pitchFamily="49" charset="-122"/>
                </a:rPr>
                <a:t>变换对象</a:t>
              </a:r>
            </a:p>
          </p:txBody>
        </p:sp>
        <p:sp>
          <p:nvSpPr>
            <p:cNvPr id="17421" name="Text Box 92"/>
            <p:cNvSpPr txBox="1">
              <a:spLocks noChangeArrowheads="1"/>
            </p:cNvSpPr>
            <p:nvPr/>
          </p:nvSpPr>
          <p:spPr bwMode="gray">
            <a:xfrm>
              <a:off x="1393" y="1886"/>
              <a:ext cx="223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hlink"/>
                </a:buClr>
                <a:buFont typeface="Wingdings" panose="05000000000000000000" pitchFamily="2" charset="2"/>
                <a:buChar char="v"/>
                <a:defRPr sz="2800" b="1">
                  <a:solidFill>
                    <a:schemeClr val="tx2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Font typeface="Wingdings" panose="05000000000000000000" pitchFamily="2" charset="2"/>
                <a:buChar char="§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ClrTx/>
                <a:buFontTx/>
                <a:buNone/>
              </a:pPr>
              <a:r>
                <a:rPr lang="en-US" altLang="zh-CN" sz="2400" b="0"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2</a:t>
              </a:r>
            </a:p>
          </p:txBody>
        </p:sp>
      </p:grpSp>
      <p:grpSp>
        <p:nvGrpSpPr>
          <p:cNvPr id="17413" name="Group 93"/>
          <p:cNvGrpSpPr>
            <a:grpSpLocks/>
          </p:cNvGrpSpPr>
          <p:nvPr/>
        </p:nvGrpSpPr>
        <p:grpSpPr bwMode="auto">
          <a:xfrm>
            <a:off x="2195513" y="3813175"/>
            <a:ext cx="4724400" cy="685800"/>
            <a:chOff x="1296" y="1824"/>
            <a:chExt cx="2976" cy="432"/>
          </a:xfrm>
        </p:grpSpPr>
        <p:sp>
          <p:nvSpPr>
            <p:cNvPr id="17414" name="AutoShape 94"/>
            <p:cNvSpPr>
              <a:spLocks noChangeArrowheads="1"/>
            </p:cNvSpPr>
            <p:nvPr/>
          </p:nvSpPr>
          <p:spPr bwMode="gray">
            <a:xfrm>
              <a:off x="1536" y="1899"/>
              <a:ext cx="2736" cy="288"/>
            </a:xfrm>
            <a:prstGeom prst="roundRect">
              <a:avLst>
                <a:gd name="adj" fmla="val 16667"/>
              </a:avLst>
            </a:prstGeom>
            <a:solidFill>
              <a:schemeClr val="hlink"/>
            </a:solidFill>
            <a:ln w="12700" algn="ctr">
              <a:solidFill>
                <a:schemeClr val="bg1"/>
              </a:solidFill>
              <a:round/>
              <a:headEnd/>
              <a:tailEnd/>
            </a:ln>
            <a:effectLst>
              <a:outerShdw dist="99190" dir="238833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hlink"/>
                </a:buClr>
                <a:buFont typeface="Wingdings" panose="05000000000000000000" pitchFamily="2" charset="2"/>
                <a:buChar char="v"/>
                <a:defRPr sz="2800" b="1">
                  <a:solidFill>
                    <a:schemeClr val="tx2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Font typeface="Wingdings" panose="05000000000000000000" pitchFamily="2" charset="2"/>
                <a:buChar char="§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zh-CN" altLang="en-US" sz="1800" b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7415" name="AutoShape 95"/>
            <p:cNvSpPr>
              <a:spLocks noChangeArrowheads="1"/>
            </p:cNvSpPr>
            <p:nvPr/>
          </p:nvSpPr>
          <p:spPr bwMode="gray">
            <a:xfrm>
              <a:off x="1296" y="1824"/>
              <a:ext cx="432" cy="432"/>
            </a:xfrm>
            <a:prstGeom prst="diamond">
              <a:avLst/>
            </a:prstGeom>
            <a:solidFill>
              <a:schemeClr val="hlink"/>
            </a:solidFill>
            <a:ln w="25400" algn="ctr">
              <a:solidFill>
                <a:schemeClr val="bg1"/>
              </a:solidFill>
              <a:miter lim="800000"/>
              <a:headEnd/>
              <a:tailEnd/>
            </a:ln>
            <a:effectLst>
              <a:outerShdw dist="63500" dir="221219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hlink"/>
                </a:buClr>
                <a:buFont typeface="Wingdings" panose="05000000000000000000" pitchFamily="2" charset="2"/>
                <a:buChar char="v"/>
                <a:defRPr sz="2800" b="1">
                  <a:solidFill>
                    <a:schemeClr val="tx2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Font typeface="Wingdings" panose="05000000000000000000" pitchFamily="2" charset="2"/>
                <a:buChar char="§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zh-CN" altLang="en-US" sz="1800" b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7416" name="Text Box 96"/>
            <p:cNvSpPr txBox="1">
              <a:spLocks noChangeArrowheads="1"/>
            </p:cNvSpPr>
            <p:nvPr/>
          </p:nvSpPr>
          <p:spPr bwMode="gray">
            <a:xfrm>
              <a:off x="1761" y="1934"/>
              <a:ext cx="2160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hlink"/>
                </a:buClr>
                <a:buFont typeface="Wingdings" panose="05000000000000000000" pitchFamily="2" charset="2"/>
                <a:buChar char="v"/>
                <a:defRPr sz="2800" b="1">
                  <a:solidFill>
                    <a:schemeClr val="tx2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Font typeface="Wingdings" panose="05000000000000000000" pitchFamily="2" charset="2"/>
                <a:buChar char="§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just">
                <a:spcBef>
                  <a:spcPts val="1200"/>
                </a:spcBef>
                <a:spcAft>
                  <a:spcPts val="1200"/>
                </a:spcAft>
                <a:buNone/>
              </a:pPr>
              <a:r>
                <a:rPr lang="zh-CN" altLang="zh-CN" sz="1800" kern="100" dirty="0">
                  <a:solidFill>
                    <a:schemeClr val="bg1"/>
                  </a:solidFill>
                  <a:latin typeface="Times New Roman" panose="02020603050405020304" pitchFamily="18" charset="0"/>
                  <a:ea typeface="黑体" panose="02010609060101010101" pitchFamily="49" charset="-122"/>
                </a:rPr>
                <a:t>对象的隐藏和显示</a:t>
              </a:r>
            </a:p>
          </p:txBody>
        </p:sp>
        <p:sp>
          <p:nvSpPr>
            <p:cNvPr id="17417" name="Text Box 97"/>
            <p:cNvSpPr txBox="1">
              <a:spLocks noChangeArrowheads="1"/>
            </p:cNvSpPr>
            <p:nvPr/>
          </p:nvSpPr>
          <p:spPr bwMode="gray">
            <a:xfrm>
              <a:off x="1393" y="1886"/>
              <a:ext cx="223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hlink"/>
                </a:buClr>
                <a:buFont typeface="Wingdings" panose="05000000000000000000" pitchFamily="2" charset="2"/>
                <a:buChar char="v"/>
                <a:defRPr sz="2800" b="1">
                  <a:solidFill>
                    <a:schemeClr val="tx2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Font typeface="Wingdings" panose="05000000000000000000" pitchFamily="2" charset="2"/>
                <a:buChar char="§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ClrTx/>
                <a:buFontTx/>
                <a:buNone/>
              </a:pPr>
              <a:r>
                <a:rPr lang="en-US" altLang="zh-CN" sz="2400" b="0"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3</a:t>
              </a:r>
            </a:p>
          </p:txBody>
        </p:sp>
      </p:grpSp>
      <p:grpSp>
        <p:nvGrpSpPr>
          <p:cNvPr id="18" name="Group 93"/>
          <p:cNvGrpSpPr>
            <a:grpSpLocks/>
          </p:cNvGrpSpPr>
          <p:nvPr/>
        </p:nvGrpSpPr>
        <p:grpSpPr bwMode="auto">
          <a:xfrm>
            <a:off x="2195513" y="4683125"/>
            <a:ext cx="4724400" cy="685800"/>
            <a:chOff x="1296" y="1824"/>
            <a:chExt cx="2976" cy="432"/>
          </a:xfrm>
          <a:solidFill>
            <a:srgbClr val="0070C0"/>
          </a:solidFill>
        </p:grpSpPr>
        <p:sp>
          <p:nvSpPr>
            <p:cNvPr id="19" name="AutoShape 94"/>
            <p:cNvSpPr>
              <a:spLocks noChangeArrowheads="1"/>
            </p:cNvSpPr>
            <p:nvPr/>
          </p:nvSpPr>
          <p:spPr bwMode="gray">
            <a:xfrm>
              <a:off x="1536" y="1899"/>
              <a:ext cx="2736" cy="288"/>
            </a:xfrm>
            <a:prstGeom prst="roundRect">
              <a:avLst>
                <a:gd name="adj" fmla="val 16667"/>
              </a:avLst>
            </a:prstGeom>
            <a:grpFill/>
            <a:ln w="12700" algn="ctr">
              <a:solidFill>
                <a:schemeClr val="bg1"/>
              </a:solidFill>
              <a:round/>
              <a:headEnd/>
              <a:tailEnd/>
            </a:ln>
            <a:effectLst>
              <a:outerShdw dist="99190" dir="238833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hlink"/>
                </a:buClr>
                <a:buFont typeface="Wingdings" panose="05000000000000000000" pitchFamily="2" charset="2"/>
                <a:buChar char="v"/>
                <a:defRPr sz="2800" b="1">
                  <a:solidFill>
                    <a:schemeClr val="tx2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Font typeface="Wingdings" panose="05000000000000000000" pitchFamily="2" charset="2"/>
                <a:buChar char="§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zh-CN" altLang="en-US" sz="1800" b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0" name="AutoShape 95"/>
            <p:cNvSpPr>
              <a:spLocks noChangeArrowheads="1"/>
            </p:cNvSpPr>
            <p:nvPr/>
          </p:nvSpPr>
          <p:spPr bwMode="gray">
            <a:xfrm>
              <a:off x="1296" y="1824"/>
              <a:ext cx="432" cy="432"/>
            </a:xfrm>
            <a:prstGeom prst="diamond">
              <a:avLst/>
            </a:prstGeom>
            <a:grpFill/>
            <a:ln w="25400" algn="ctr">
              <a:solidFill>
                <a:schemeClr val="bg1"/>
              </a:solidFill>
              <a:miter lim="800000"/>
              <a:headEnd/>
              <a:tailEnd/>
            </a:ln>
            <a:effectLst>
              <a:outerShdw dist="63500" dir="221219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hlink"/>
                </a:buClr>
                <a:buFont typeface="Wingdings" panose="05000000000000000000" pitchFamily="2" charset="2"/>
                <a:buChar char="v"/>
                <a:defRPr sz="2800" b="1">
                  <a:solidFill>
                    <a:schemeClr val="tx2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Font typeface="Wingdings" panose="05000000000000000000" pitchFamily="2" charset="2"/>
                <a:buChar char="§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zh-CN" altLang="en-US" sz="1800" b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1" name="Text Box 96"/>
            <p:cNvSpPr txBox="1">
              <a:spLocks noChangeArrowheads="1"/>
            </p:cNvSpPr>
            <p:nvPr/>
          </p:nvSpPr>
          <p:spPr bwMode="gray">
            <a:xfrm>
              <a:off x="1761" y="1934"/>
              <a:ext cx="2160" cy="23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hlink"/>
                </a:buClr>
                <a:buFont typeface="Wingdings" panose="05000000000000000000" pitchFamily="2" charset="2"/>
                <a:buChar char="v"/>
                <a:defRPr sz="2800" b="1">
                  <a:solidFill>
                    <a:schemeClr val="tx2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Font typeface="Wingdings" panose="05000000000000000000" pitchFamily="2" charset="2"/>
                <a:buChar char="§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just">
                <a:spcBef>
                  <a:spcPts val="1200"/>
                </a:spcBef>
                <a:spcAft>
                  <a:spcPts val="1200"/>
                </a:spcAft>
                <a:buNone/>
              </a:pPr>
              <a:r>
                <a:rPr lang="zh-CN" altLang="zh-CN" sz="1800" kern="100" dirty="0">
                  <a:solidFill>
                    <a:schemeClr val="bg1"/>
                  </a:solidFill>
                  <a:latin typeface="Times New Roman" panose="02020603050405020304" pitchFamily="18" charset="0"/>
                  <a:ea typeface="黑体" panose="02010609060101010101" pitchFamily="49" charset="-122"/>
                </a:rPr>
                <a:t>锁定和群组对象</a:t>
              </a:r>
            </a:p>
          </p:txBody>
        </p:sp>
        <p:sp>
          <p:nvSpPr>
            <p:cNvPr id="22" name="Text Box 97"/>
            <p:cNvSpPr txBox="1">
              <a:spLocks noChangeArrowheads="1"/>
            </p:cNvSpPr>
            <p:nvPr/>
          </p:nvSpPr>
          <p:spPr bwMode="gray">
            <a:xfrm>
              <a:off x="1472" y="1905"/>
              <a:ext cx="80" cy="29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lr>
                  <a:schemeClr val="hlink"/>
                </a:buClr>
                <a:buFont typeface="Wingdings" panose="05000000000000000000" pitchFamily="2" charset="2"/>
                <a:buChar char="v"/>
                <a:defRPr sz="2800" b="1">
                  <a:solidFill>
                    <a:schemeClr val="tx2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Font typeface="Wingdings" panose="05000000000000000000" pitchFamily="2" charset="2"/>
                <a:buChar char="§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ClrTx/>
                <a:buFontTx/>
                <a:buNone/>
              </a:pPr>
              <a:r>
                <a:rPr lang="en-US" altLang="zh-CN" sz="2400" b="0" dirty="0" smtClean="0"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4</a:t>
              </a:r>
              <a:endParaRPr lang="en-US" altLang="zh-CN" sz="2400" b="0" dirty="0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763588" y="381000"/>
            <a:ext cx="7696200" cy="563563"/>
          </a:xfrm>
        </p:spPr>
        <p:txBody>
          <a:bodyPr/>
          <a:lstStyle/>
          <a:p>
            <a:pPr algn="just">
              <a:spcBef>
                <a:spcPts val="1200"/>
              </a:spcBef>
              <a:spcAft>
                <a:spcPts val="1200"/>
              </a:spcAft>
            </a:pPr>
            <a:r>
              <a:rPr dirty="0" smtClean="0">
                <a:ea typeface="宋体" panose="02010600030101010101" pitchFamily="2" charset="-122"/>
              </a:rPr>
              <a:t>知识点</a:t>
            </a:r>
            <a:r>
              <a:rPr lang="en-US" altLang="zh-CN" dirty="0" smtClean="0">
                <a:ea typeface="宋体" panose="02010600030101010101" pitchFamily="2" charset="-122"/>
              </a:rPr>
              <a:t>1  </a:t>
            </a:r>
            <a:r>
              <a:rPr lang="zh-CN" altLang="zh-CN" dirty="0" smtClean="0">
                <a:ea typeface="宋体" panose="02010600030101010101" pitchFamily="2" charset="-122"/>
              </a:rPr>
              <a:t>对象</a:t>
            </a:r>
            <a:r>
              <a:rPr lang="zh-CN" altLang="zh-CN" dirty="0">
                <a:ea typeface="宋体" panose="02010600030101010101" pitchFamily="2" charset="-122"/>
              </a:rPr>
              <a:t>的选取</a:t>
            </a:r>
          </a:p>
        </p:txBody>
      </p:sp>
      <p:sp>
        <p:nvSpPr>
          <p:cNvPr id="2" name="矩形 1"/>
          <p:cNvSpPr/>
          <p:nvPr/>
        </p:nvSpPr>
        <p:spPr>
          <a:xfrm>
            <a:off x="323528" y="1124744"/>
            <a:ext cx="7962436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kern="100" dirty="0" smtClean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kern="100" dirty="0" smtClean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Illustrator</a:t>
            </a:r>
            <a:r>
              <a:rPr lang="zh-CN" altLang="zh-CN" kern="100" dirty="0" smtClean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</a:t>
            </a:r>
            <a:r>
              <a:rPr lang="zh-CN" altLang="zh-CN" kern="100" dirty="0" smtClean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，提供了</a:t>
            </a:r>
            <a:r>
              <a:rPr lang="en-US" altLang="zh-CN" kern="100" dirty="0" smtClean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5</a:t>
            </a:r>
            <a:r>
              <a:rPr lang="zh-CN" altLang="zh-CN" kern="100" dirty="0" smtClean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种选择工具，包括【选择工具】、【直接选择工具】</a:t>
            </a:r>
            <a:endParaRPr lang="en-US" altLang="zh-CN" kern="100" dirty="0" smtClean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zh-CN" altLang="zh-CN" kern="100" dirty="0" smtClean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、【编组选择工具】、【魔棒工具】和【套索工具】。</a:t>
            </a:r>
            <a:endParaRPr lang="en-US" altLang="zh-CN" kern="100" dirty="0" smtClean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kern="100" dirty="0" smtClean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Illustrator CS6</a:t>
            </a:r>
            <a:r>
              <a:rPr lang="zh-CN" altLang="zh-CN" kern="100" dirty="0" smtClean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除了提供</a:t>
            </a:r>
            <a:r>
              <a:rPr lang="en-US" altLang="zh-CN" kern="100" dirty="0" smtClean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5</a:t>
            </a:r>
            <a:r>
              <a:rPr lang="zh-CN" altLang="zh-CN" kern="100" dirty="0" smtClean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种选择工具以外，还提供了一个【选择】菜单。</a:t>
            </a:r>
            <a:endParaRPr lang="en-US" altLang="zh-CN" kern="100" dirty="0" smtClean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18437" name="Picture 5" descr="04-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3588" y="2852936"/>
            <a:ext cx="3800475" cy="191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8" name="Picture 6" descr="04-2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3167260"/>
            <a:ext cx="4133850" cy="128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文本框 2"/>
          <p:cNvSpPr txBox="1"/>
          <p:nvPr/>
        </p:nvSpPr>
        <p:spPr>
          <a:xfrm>
            <a:off x="1763688" y="4921349"/>
            <a:ext cx="12961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 smtClean="0">
                <a:latin typeface="宋体" panose="02010600030101010101" pitchFamily="2" charset="-122"/>
                <a:ea typeface="宋体" panose="02010600030101010101" pitchFamily="2" charset="-122"/>
              </a:rPr>
              <a:t>直接选择</a:t>
            </a:r>
            <a:r>
              <a:rPr lang="zh-CN" altLang="en-US" sz="1400" dirty="0">
                <a:latin typeface="宋体" panose="02010600030101010101" pitchFamily="2" charset="-122"/>
                <a:ea typeface="宋体" panose="02010600030101010101" pitchFamily="2" charset="-122"/>
              </a:rPr>
              <a:t>工具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6660232" y="4613572"/>
            <a:ext cx="11521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 smtClean="0">
                <a:latin typeface="宋体" panose="02010600030101010101" pitchFamily="2" charset="-122"/>
                <a:ea typeface="宋体" panose="02010600030101010101" pitchFamily="2" charset="-122"/>
              </a:rPr>
              <a:t>魔棒工具</a:t>
            </a:r>
            <a:endParaRPr lang="zh-CN" altLang="en-US" sz="14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763588" y="381000"/>
            <a:ext cx="7696200" cy="563563"/>
          </a:xfrm>
        </p:spPr>
        <p:txBody>
          <a:bodyPr/>
          <a:lstStyle/>
          <a:p>
            <a:pPr algn="just">
              <a:spcBef>
                <a:spcPts val="1200"/>
              </a:spcBef>
              <a:spcAft>
                <a:spcPts val="1200"/>
              </a:spcAft>
            </a:pPr>
            <a:r>
              <a:rPr dirty="0" smtClean="0">
                <a:ea typeface="宋体" panose="02010600030101010101" pitchFamily="2" charset="-122"/>
              </a:rPr>
              <a:t>知识点</a:t>
            </a:r>
            <a:r>
              <a:rPr lang="en-US" altLang="zh-CN" dirty="0" smtClean="0">
                <a:ea typeface="宋体" panose="02010600030101010101" pitchFamily="2" charset="-122"/>
              </a:rPr>
              <a:t>2</a:t>
            </a:r>
            <a:r>
              <a:rPr lang="zh-CN" altLang="en-US" dirty="0">
                <a:ea typeface="宋体" panose="02010600030101010101" pitchFamily="2" charset="-122"/>
              </a:rPr>
              <a:t> </a:t>
            </a:r>
            <a:r>
              <a:rPr lang="zh-CN" altLang="en-US" dirty="0" smtClean="0">
                <a:ea typeface="宋体" panose="02010600030101010101" pitchFamily="2" charset="-122"/>
              </a:rPr>
              <a:t> </a:t>
            </a:r>
            <a:r>
              <a:rPr lang="zh-CN" altLang="zh-CN" dirty="0" smtClean="0">
                <a:ea typeface="宋体" panose="02010600030101010101" pitchFamily="2" charset="-122"/>
              </a:rPr>
              <a:t>变换</a:t>
            </a:r>
            <a:r>
              <a:rPr lang="zh-CN" altLang="zh-CN" dirty="0">
                <a:ea typeface="宋体" panose="02010600030101010101" pitchFamily="2" charset="-122"/>
              </a:rPr>
              <a:t>对象</a:t>
            </a:r>
          </a:p>
        </p:txBody>
      </p:sp>
      <p:sp>
        <p:nvSpPr>
          <p:cNvPr id="19459" name="矩形 1"/>
          <p:cNvSpPr>
            <a:spLocks noChangeArrowheads="1"/>
          </p:cNvSpPr>
          <p:nvPr/>
        </p:nvSpPr>
        <p:spPr bwMode="auto">
          <a:xfrm>
            <a:off x="1119188" y="1412875"/>
            <a:ext cx="6981204" cy="21601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indent="4572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zh-CN" kern="100" dirty="0" smtClean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象常见的变换操作有旋转、缩放、镜像、倾斜等。拖动对象控制手柄可以进行变换操作；也可以选择工具箱中的【旋转工具】、【镜像工具】等变换工具进行变换参数的相关设置；还可以利用【变换】调板进行精确的基本变形操作；选取对象后，选择【对象】</a:t>
            </a:r>
            <a:r>
              <a:rPr lang="en-US" altLang="zh-CN" kern="100" dirty="0" smtClean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|</a:t>
            </a:r>
            <a:r>
              <a:rPr lang="zh-CN" altLang="zh-CN" kern="100" dirty="0" smtClean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【变换】命令或者利用右键菜单同样可以进行变换操作。</a:t>
            </a:r>
            <a:endParaRPr lang="zh-CN" altLang="en-US" dirty="0">
              <a:ea typeface="宋体" panose="02010600030101010101" pitchFamily="2" charset="-122"/>
            </a:endParaRPr>
          </a:p>
        </p:txBody>
      </p:sp>
      <p:pic>
        <p:nvPicPr>
          <p:cNvPr id="19461" name="Picture 5" descr="04-2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3717032"/>
            <a:ext cx="5580620" cy="1440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文本框 1"/>
          <p:cNvSpPr txBox="1"/>
          <p:nvPr/>
        </p:nvSpPr>
        <p:spPr>
          <a:xfrm>
            <a:off x="4067944" y="5301208"/>
            <a:ext cx="10081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smtClean="0">
                <a:latin typeface="宋体" panose="02010600030101010101" pitchFamily="2" charset="-122"/>
                <a:ea typeface="宋体" panose="02010600030101010101" pitchFamily="2" charset="-122"/>
              </a:rPr>
              <a:t>移动对象</a:t>
            </a:r>
            <a:endParaRPr lang="zh-CN" altLang="en-US" sz="140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dirty="0" smtClean="0">
                <a:ea typeface="宋体" panose="02010600030101010101" pitchFamily="2" charset="-122"/>
              </a:rPr>
              <a:t>知识点</a:t>
            </a:r>
            <a:r>
              <a:rPr lang="en-US" altLang="zh-CN" dirty="0" smtClean="0">
                <a:ea typeface="宋体" panose="02010600030101010101" pitchFamily="2" charset="-122"/>
              </a:rPr>
              <a:t>3  </a:t>
            </a:r>
            <a:r>
              <a:rPr lang="zh-CN" altLang="zh-CN" kern="100" dirty="0" smtClean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对象的隐藏和显示</a:t>
            </a:r>
            <a:endParaRPr dirty="0" smtClean="0">
              <a:ea typeface="宋体" panose="02010600030101010101" pitchFamily="2" charset="-122"/>
            </a:endParaRPr>
          </a:p>
        </p:txBody>
      </p:sp>
      <p:sp>
        <p:nvSpPr>
          <p:cNvPr id="20483" name="矩形 1"/>
          <p:cNvSpPr>
            <a:spLocks noChangeArrowheads="1"/>
          </p:cNvSpPr>
          <p:nvPr/>
        </p:nvSpPr>
        <p:spPr bwMode="auto">
          <a:xfrm>
            <a:off x="763588" y="1262063"/>
            <a:ext cx="7480300" cy="2003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v"/>
              <a:defRPr sz="2800" b="1">
                <a:solidFill>
                  <a:schemeClr val="tx2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>
              <a:spcAft>
                <a:spcPts val="0"/>
              </a:spcAft>
              <a:buNone/>
            </a:pPr>
            <a:r>
              <a:rPr lang="zh-CN" altLang="zh-CN" sz="1800" b="0" kern="100" dirty="0" smtClean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使用【隐藏】子菜单中的命令可以隐藏对象。</a:t>
            </a:r>
            <a:endParaRPr lang="en-US" altLang="zh-CN" sz="1800" b="0" kern="100" dirty="0" smtClean="0">
              <a:effectLst/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285750" indent="-285750" algn="just">
              <a:spcAft>
                <a:spcPts val="0"/>
              </a:spcAft>
              <a:buFont typeface="Wingdings" panose="05000000000000000000" pitchFamily="2" charset="2"/>
              <a:buChar char="u"/>
            </a:pPr>
            <a:r>
              <a:rPr lang="zh-CN" altLang="zh-CN" sz="1800" b="0" kern="100" dirty="0"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选取对象，选择【对象】</a:t>
            </a:r>
            <a:r>
              <a:rPr lang="en-US" altLang="zh-CN" sz="1800" b="0" kern="100" dirty="0"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|</a:t>
            </a:r>
            <a:r>
              <a:rPr lang="zh-CN" altLang="zh-CN" sz="1800" b="0" kern="100" dirty="0"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【隐藏】</a:t>
            </a:r>
            <a:r>
              <a:rPr lang="en-US" altLang="zh-CN" sz="1800" b="0" kern="100" dirty="0"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|</a:t>
            </a:r>
            <a:r>
              <a:rPr lang="zh-CN" altLang="zh-CN" sz="1800" b="0" kern="100" dirty="0"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【所选对象】命令或按</a:t>
            </a:r>
            <a:r>
              <a:rPr lang="en-US" altLang="zh-CN" sz="1800" b="0" kern="100" dirty="0"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Ctrl+3</a:t>
            </a:r>
            <a:r>
              <a:rPr lang="zh-CN" altLang="zh-CN" sz="1800" b="0" kern="100" dirty="0"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快捷键，可以将所选对象隐藏起来</a:t>
            </a:r>
            <a:r>
              <a:rPr lang="zh-CN" altLang="en-US" sz="1800" b="0" kern="100" dirty="0"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。</a:t>
            </a:r>
            <a:endParaRPr lang="en-US" altLang="zh-CN" sz="1800" b="0" kern="100" dirty="0"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285750" indent="-285750" algn="just">
              <a:spcAft>
                <a:spcPts val="0"/>
              </a:spcAft>
              <a:buFont typeface="Wingdings" panose="05000000000000000000" pitchFamily="2" charset="2"/>
              <a:buChar char="u"/>
            </a:pPr>
            <a:r>
              <a:rPr lang="zh-CN" altLang="zh-CN" sz="1800" b="0" kern="100" dirty="0"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选取当前对象，执行【对象】</a:t>
            </a:r>
            <a:r>
              <a:rPr lang="en-US" altLang="zh-CN" sz="1800" b="0" kern="100" dirty="0"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|</a:t>
            </a:r>
            <a:r>
              <a:rPr lang="zh-CN" altLang="zh-CN" sz="1800" b="0" kern="100" dirty="0"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【隐藏】</a:t>
            </a:r>
            <a:r>
              <a:rPr lang="en-US" altLang="zh-CN" sz="1800" b="0" kern="100" dirty="0"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|</a:t>
            </a:r>
            <a:r>
              <a:rPr lang="zh-CN" altLang="zh-CN" sz="1800" b="0" kern="100" dirty="0"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【上方所有图稿】命令，可以将当前对象之上的所有对象隐藏</a:t>
            </a:r>
            <a:r>
              <a:rPr lang="zh-CN" altLang="en-US" sz="1800" b="0" kern="100" dirty="0"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。</a:t>
            </a:r>
            <a:endParaRPr lang="zh-CN" altLang="zh-CN" sz="1800" b="0" kern="100" dirty="0"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lnSpc>
                <a:spcPct val="150000"/>
              </a:lnSpc>
              <a:spcBef>
                <a:spcPct val="0"/>
              </a:spcBef>
              <a:buClrTx/>
              <a:buFontTx/>
              <a:buNone/>
            </a:pPr>
            <a:endParaRPr lang="zh-CN" altLang="en-US" sz="1800" b="0" dirty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20488" name="Picture 8" descr="04-4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3588" y="3583188"/>
            <a:ext cx="3990975" cy="136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9" name="Picture 9" descr="04-4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3583188"/>
            <a:ext cx="2305050" cy="174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67544" y="332657"/>
            <a:ext cx="4896544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Bef>
                <a:spcPts val="1200"/>
              </a:spcBef>
              <a:spcAft>
                <a:spcPts val="1200"/>
              </a:spcAft>
            </a:pPr>
            <a:r>
              <a:rPr lang="zh-CN" altLang="en-US" sz="3200" dirty="0" smtClean="0">
                <a:solidFill>
                  <a:srgbClr val="0070C0"/>
                </a:solidFill>
              </a:rPr>
              <a:t>知识点</a:t>
            </a:r>
            <a:r>
              <a:rPr lang="en-US" altLang="zh-CN" sz="3200" dirty="0" smtClean="0">
                <a:solidFill>
                  <a:srgbClr val="0070C0"/>
                </a:solidFill>
              </a:rPr>
              <a:t>4  </a:t>
            </a:r>
            <a:r>
              <a:rPr lang="zh-CN" altLang="zh-CN" sz="3200" kern="100" dirty="0" smtClean="0">
                <a:solidFill>
                  <a:srgbClr val="0070C0"/>
                </a:solidFill>
                <a:effectLst/>
                <a:latin typeface="+mn-ea"/>
              </a:rPr>
              <a:t>锁定和群组对象</a:t>
            </a:r>
          </a:p>
          <a:p>
            <a:endParaRPr lang="zh-CN" altLang="en-US" sz="3200" dirty="0">
              <a:solidFill>
                <a:srgbClr val="0070C0"/>
              </a:solidFill>
            </a:endParaRPr>
          </a:p>
        </p:txBody>
      </p:sp>
      <p:sp>
        <p:nvSpPr>
          <p:cNvPr id="3" name="矩形 2"/>
          <p:cNvSpPr/>
          <p:nvPr/>
        </p:nvSpPr>
        <p:spPr>
          <a:xfrm>
            <a:off x="489742" y="1124744"/>
            <a:ext cx="4572000" cy="3693319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 algn="just">
              <a:spcAft>
                <a:spcPts val="0"/>
              </a:spcAft>
            </a:pPr>
            <a:r>
              <a:rPr lang="zh-CN" altLang="zh-CN" kern="100" dirty="0" smtClean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锁定和群组功能是一种辅助设计功能，在编辑拥有众多对象的图形中，可以很好的管理对象内容。</a:t>
            </a:r>
          </a:p>
          <a:p>
            <a:pPr indent="266700" algn="just">
              <a:spcAft>
                <a:spcPts val="0"/>
              </a:spcAft>
            </a:pPr>
            <a:r>
              <a:rPr lang="zh-CN" altLang="zh-CN" kern="100" dirty="0" smtClean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锁定对象可以防止误操作的发生，也可以防止当多个对象重叠时，选择一个对象会连带选取其他对象。</a:t>
            </a:r>
            <a:r>
              <a:rPr lang="en-US" altLang="zh-CN" kern="100" dirty="0" smtClean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</a:p>
          <a:p>
            <a:pPr indent="266700" algn="just">
              <a:spcAft>
                <a:spcPts val="0"/>
              </a:spcAft>
            </a:pPr>
            <a:r>
              <a:rPr lang="zh-CN" altLang="zh-CN" kern="100" dirty="0" smtClean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使用【编组】命令可以将多个对象绑定在一起作为一个整体来处理，这对于保持对象间的位置和空间关系非常有用，【编组】命令还可以创建嵌套的群组。使用【取消编组】命令可以把一个群组对象拆分成其组件对象。</a:t>
            </a:r>
          </a:p>
          <a:p>
            <a:pPr indent="266700" algn="just">
              <a:spcAft>
                <a:spcPts val="0"/>
              </a:spcAft>
            </a:pPr>
            <a:endParaRPr lang="zh-CN" altLang="zh-CN" kern="100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pic>
        <p:nvPicPr>
          <p:cNvPr id="35842" name="Picture 2" descr="04-4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6286" y="1340768"/>
            <a:ext cx="3571875" cy="2219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3" name="Picture 3" descr="04-4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4621" y="3730117"/>
            <a:ext cx="4001429" cy="21758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568437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763588" y="381000"/>
            <a:ext cx="7696200" cy="563563"/>
          </a:xfrm>
        </p:spPr>
        <p:txBody>
          <a:bodyPr/>
          <a:lstStyle/>
          <a:p>
            <a:pPr algn="ctr" eaLnBrk="1" hangingPunct="1"/>
            <a:r>
              <a:rPr smtClean="0">
                <a:latin typeface="华文行楷" panose="02010800040101010101" pitchFamily="2" charset="-122"/>
                <a:ea typeface="华文行楷" panose="02010800040101010101" pitchFamily="2" charset="-122"/>
              </a:rPr>
              <a:t>独立实践任务</a:t>
            </a:r>
            <a:endParaRPr lang="en-US" altLang="zh-CN" smtClean="0"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11238" y="1412776"/>
            <a:ext cx="3848794" cy="2808312"/>
          </a:xfrm>
        </p:spPr>
        <p:txBody>
          <a:bodyPr/>
          <a:lstStyle/>
          <a:p>
            <a:pPr marL="0" indent="0"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zh-CN" altLang="en-US" sz="2400" dirty="0" smtClean="0">
                <a:solidFill>
                  <a:srgbClr val="FF0000"/>
                </a:solidFill>
                <a:ea typeface="宋体" panose="02010600030101010101" pitchFamily="2" charset="-122"/>
              </a:rPr>
              <a:t>任务背景</a:t>
            </a:r>
            <a:endParaRPr lang="en-US" altLang="zh-CN" sz="2400" dirty="0" smtClean="0">
              <a:solidFill>
                <a:srgbClr val="FF0000"/>
              </a:solidFill>
              <a:ea typeface="宋体" panose="02010600030101010101" pitchFamily="2" charset="-122"/>
            </a:endParaRPr>
          </a:p>
          <a:p>
            <a:pPr marL="0" indent="457200" eaLnBrk="1" hangingPunct="1">
              <a:lnSpc>
                <a:spcPct val="90000"/>
              </a:lnSpc>
              <a:buNone/>
              <a:defRPr/>
            </a:pPr>
            <a:r>
              <a:rPr lang="zh-CN" altLang="zh-CN" sz="2400" b="0" kern="10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为庆祝十一国庆节，某超市委托本公司制作活动中一款咖啡机的优惠</a:t>
            </a:r>
            <a:r>
              <a:rPr lang="en-US" altLang="zh-CN" sz="2400" b="0" kern="100" dirty="0">
                <a:latin typeface="楷体" panose="02010609060101010101" pitchFamily="49" charset="-122"/>
                <a:ea typeface="楷体" panose="02010609060101010101" pitchFamily="49" charset="-122"/>
              </a:rPr>
              <a:t>POP</a:t>
            </a:r>
            <a:r>
              <a:rPr lang="zh-CN" altLang="zh-CN" sz="2400" b="0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广告</a:t>
            </a:r>
            <a:r>
              <a:rPr lang="zh-CN" altLang="en-US" sz="2400" kern="100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400" b="0" dirty="0" smtClean="0">
              <a:solidFill>
                <a:schemeClr val="tx1"/>
              </a:solidFill>
              <a:ea typeface="宋体" panose="02010600030101010101" pitchFamily="2" charset="-122"/>
            </a:endParaRPr>
          </a:p>
          <a:p>
            <a:pPr marL="0" indent="0"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zh-CN" altLang="en-US" sz="2400" dirty="0" smtClean="0">
                <a:solidFill>
                  <a:srgbClr val="FF0000"/>
                </a:solidFill>
                <a:ea typeface="宋体" panose="02010600030101010101" pitchFamily="2" charset="-122"/>
              </a:rPr>
              <a:t>任务</a:t>
            </a:r>
            <a:r>
              <a:rPr lang="zh-CN" altLang="en-US" sz="2400" dirty="0">
                <a:solidFill>
                  <a:srgbClr val="FF0000"/>
                </a:solidFill>
                <a:ea typeface="宋体" panose="02010600030101010101" pitchFamily="2" charset="-122"/>
              </a:rPr>
              <a:t>要求</a:t>
            </a:r>
            <a:endParaRPr lang="zh-CN" altLang="en-US" sz="2400" dirty="0" smtClean="0">
              <a:solidFill>
                <a:srgbClr val="FF0000"/>
              </a:solidFill>
              <a:ea typeface="宋体" panose="02010600030101010101" pitchFamily="2" charset="-122"/>
            </a:endParaRPr>
          </a:p>
          <a:p>
            <a:pPr indent="0" algn="just">
              <a:spcAft>
                <a:spcPts val="0"/>
              </a:spcAft>
              <a:buNone/>
            </a:pPr>
            <a:r>
              <a:rPr lang="zh-CN" altLang="zh-CN" sz="2400" b="0" kern="100" dirty="0" smtClean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画面简单，要形象的突出咖啡机主题，并将优惠信息准确无误的传播给消费者。</a:t>
            </a:r>
            <a:endParaRPr lang="zh-CN" altLang="zh-CN" sz="2400" b="0" kern="100" dirty="0">
              <a:effectLst/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  <p:pic>
        <p:nvPicPr>
          <p:cNvPr id="2150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1412776"/>
            <a:ext cx="3295650" cy="449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9" name="WordArt 5"/>
          <p:cNvSpPr>
            <a:spLocks noChangeArrowheads="1" noChangeShapeType="1" noTextEdit="1"/>
          </p:cNvSpPr>
          <p:nvPr/>
        </p:nvSpPr>
        <p:spPr bwMode="gray">
          <a:xfrm>
            <a:off x="899592" y="2132856"/>
            <a:ext cx="5832475" cy="1076325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0"/>
              </a:avLst>
            </a:prstTxWarp>
          </a:bodyPr>
          <a:lstStyle/>
          <a:p>
            <a:pPr algn="ctr" eaLnBrk="1" hangingPunct="1">
              <a:defRPr/>
            </a:pPr>
            <a:r>
              <a:rPr lang="en-US" altLang="zh-CN" sz="3600" b="1" kern="10" dirty="0">
                <a:ln w="19050">
                  <a:solidFill>
                    <a:schemeClr val="bg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334A51"/>
                    </a:gs>
                    <a:gs pos="100000">
                      <a:schemeClr val="accent1"/>
                    </a:gs>
                  </a:gsLst>
                  <a:lin ang="0" scaled="1"/>
                </a:gra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dist="63500" dir="2212194" algn="ctr" rotWithShape="0">
                    <a:srgbClr val="868686">
                      <a:alpha val="50000"/>
                    </a:srgbClr>
                  </a:outerShdw>
                </a:effectLst>
                <a:cs typeface="Arial" panose="020B0604020202020204" pitchFamily="34" charset="0"/>
              </a:rPr>
              <a:t>Thank you ! </a:t>
            </a:r>
            <a:endParaRPr lang="zh-CN" altLang="en-US" sz="3600" b="1" kern="10" dirty="0">
              <a:ln w="19050">
                <a:solidFill>
                  <a:schemeClr val="bg1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334A51"/>
                  </a:gs>
                  <a:gs pos="100000">
                    <a:schemeClr val="accent1"/>
                  </a:gs>
                </a:gsLst>
                <a:lin ang="0" scaled="1"/>
              </a:gradFill>
              <a:effectLst>
                <a:glow rad="63500">
                  <a:schemeClr val="accent1">
                    <a:satMod val="175000"/>
                    <a:alpha val="40000"/>
                  </a:schemeClr>
                </a:glow>
                <a:outerShdw dist="63500" dir="2212194" algn="ctr" rotWithShape="0">
                  <a:srgbClr val="868686">
                    <a:alpha val="50000"/>
                  </a:srgbClr>
                </a:outerShdw>
              </a:effectLst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80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80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80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cdb2004218l">
  <a:themeElements>
    <a:clrScheme name="技巧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cdb2004218l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db2004218l 1">
        <a:dk1>
          <a:srgbClr val="000066"/>
        </a:dk1>
        <a:lt1>
          <a:srgbClr val="FFFFFF"/>
        </a:lt1>
        <a:dk2>
          <a:srgbClr val="175B5B"/>
        </a:dk2>
        <a:lt2>
          <a:srgbClr val="C0C0C0"/>
        </a:lt2>
        <a:accent1>
          <a:srgbClr val="7DB038"/>
        </a:accent1>
        <a:accent2>
          <a:srgbClr val="6CA5D8"/>
        </a:accent2>
        <a:accent3>
          <a:srgbClr val="FFFFFF"/>
        </a:accent3>
        <a:accent4>
          <a:srgbClr val="000056"/>
        </a:accent4>
        <a:accent5>
          <a:srgbClr val="BFD4AE"/>
        </a:accent5>
        <a:accent6>
          <a:srgbClr val="6195C4"/>
        </a:accent6>
        <a:hlink>
          <a:srgbClr val="5D4BC7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db2004218l 2">
        <a:dk1>
          <a:srgbClr val="000000"/>
        </a:dk1>
        <a:lt1>
          <a:srgbClr val="FFFFFF"/>
        </a:lt1>
        <a:dk2>
          <a:srgbClr val="500E86"/>
        </a:dk2>
        <a:lt2>
          <a:srgbClr val="B2B2B2"/>
        </a:lt2>
        <a:accent1>
          <a:srgbClr val="3C96C8"/>
        </a:accent1>
        <a:accent2>
          <a:srgbClr val="E2AF52"/>
        </a:accent2>
        <a:accent3>
          <a:srgbClr val="FFFFFF"/>
        </a:accent3>
        <a:accent4>
          <a:srgbClr val="000000"/>
        </a:accent4>
        <a:accent5>
          <a:srgbClr val="AFC9E0"/>
        </a:accent5>
        <a:accent6>
          <a:srgbClr val="CD9E49"/>
        </a:accent6>
        <a:hlink>
          <a:srgbClr val="576CD5"/>
        </a:hlink>
        <a:folHlink>
          <a:srgbClr val="6EBCB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db2004218l 3">
        <a:dk1>
          <a:srgbClr val="000000"/>
        </a:dk1>
        <a:lt1>
          <a:srgbClr val="FFFFFF"/>
        </a:lt1>
        <a:dk2>
          <a:srgbClr val="0B3191"/>
        </a:dk2>
        <a:lt2>
          <a:srgbClr val="C0C0C0"/>
        </a:lt2>
        <a:accent1>
          <a:srgbClr val="3195D9"/>
        </a:accent1>
        <a:accent2>
          <a:srgbClr val="63C2F7"/>
        </a:accent2>
        <a:accent3>
          <a:srgbClr val="FFFFFF"/>
        </a:accent3>
        <a:accent4>
          <a:srgbClr val="000000"/>
        </a:accent4>
        <a:accent5>
          <a:srgbClr val="ADC8E9"/>
        </a:accent5>
        <a:accent6>
          <a:srgbClr val="59B0E0"/>
        </a:accent6>
        <a:hlink>
          <a:srgbClr val="4173F1"/>
        </a:hlink>
        <a:folHlink>
          <a:srgbClr val="3B97A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cdb2004218l</Template>
  <TotalTime>334</TotalTime>
  <Words>444</Words>
  <Application>Microsoft Office PowerPoint</Application>
  <PresentationFormat>全屏显示(4:3)</PresentationFormat>
  <Paragraphs>43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21" baseType="lpstr">
      <vt:lpstr>黑体</vt:lpstr>
      <vt:lpstr>华文琥珀</vt:lpstr>
      <vt:lpstr>华文行楷</vt:lpstr>
      <vt:lpstr>楷体</vt:lpstr>
      <vt:lpstr>宋体</vt:lpstr>
      <vt:lpstr>微软雅黑</vt:lpstr>
      <vt:lpstr>Arial</vt:lpstr>
      <vt:lpstr>Calibri</vt:lpstr>
      <vt:lpstr>Times New Roman</vt:lpstr>
      <vt:lpstr>Verdana</vt:lpstr>
      <vt:lpstr>Wingdings</vt:lpstr>
      <vt:lpstr>cdb2004218l</vt:lpstr>
      <vt:lpstr>模块04   Illustrator对象的基本操作</vt:lpstr>
      <vt:lpstr>学习目的</vt:lpstr>
      <vt:lpstr>主要内容</vt:lpstr>
      <vt:lpstr>知识点1  对象的选取</vt:lpstr>
      <vt:lpstr>知识点2  变换对象</vt:lpstr>
      <vt:lpstr>知识点3  对象的隐藏和显示</vt:lpstr>
      <vt:lpstr>PowerPoint 演示文稿</vt:lpstr>
      <vt:lpstr>独立实践任务</vt:lpstr>
      <vt:lpstr>PowerPoint 演示文稿</vt:lpstr>
    </vt:vector>
  </TitlesOfParts>
  <Company>***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Template</dc:title>
  <dc:creator>*</dc:creator>
  <cp:lastModifiedBy>tezhaoji</cp:lastModifiedBy>
  <cp:revision>105</cp:revision>
  <dcterms:created xsi:type="dcterms:W3CDTF">2010-12-09T04:00:21Z</dcterms:created>
  <dcterms:modified xsi:type="dcterms:W3CDTF">2025-02-20T02:18:45Z</dcterms:modified>
</cp:coreProperties>
</file>